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3"/>
  </p:notesMasterIdLst>
  <p:sldIdLst>
    <p:sldId id="363" r:id="rId3"/>
    <p:sldId id="369" r:id="rId4"/>
    <p:sldId id="373" r:id="rId5"/>
    <p:sldId id="377" r:id="rId6"/>
    <p:sldId id="374" r:id="rId7"/>
    <p:sldId id="372" r:id="rId8"/>
    <p:sldId id="375" r:id="rId9"/>
    <p:sldId id="376" r:id="rId10"/>
    <p:sldId id="378" r:id="rId11"/>
    <p:sldId id="37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83" d="100"/>
          <a:sy n="83" d="100"/>
        </p:scale>
        <p:origin x="164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22.05.2023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28184" y="908720"/>
            <a:ext cx="280151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Практика </a:t>
            </a:r>
            <a:r>
              <a:rPr kumimoji="0" lang="ru-RU" sz="4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8.</a:t>
            </a:r>
            <a:endParaRPr kumimoji="0" lang="ru-RU" sz="405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доходов.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13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12026"/>
            <a:ext cx="8676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представлены условные данные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образования доходов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валовую и чистую прибыль экономики.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749045"/>
              </p:ext>
            </p:extLst>
          </p:nvPr>
        </p:nvGraphicFramePr>
        <p:xfrm>
          <a:off x="251518" y="2135467"/>
          <a:ext cx="8784979" cy="4294613"/>
        </p:xfrm>
        <a:graphic>
          <a:graphicData uri="http://schemas.openxmlformats.org/drawingml/2006/table">
            <a:tbl>
              <a:tblPr firstRow="1" firstCol="1" bandRow="1"/>
              <a:tblGrid>
                <a:gridCol w="1816220">
                  <a:extLst>
                    <a:ext uri="{9D8B030D-6E8A-4147-A177-3AD203B41FA5}">
                      <a16:colId xmlns:a16="http://schemas.microsoft.com/office/drawing/2014/main" val="3590790945"/>
                    </a:ext>
                  </a:extLst>
                </a:gridCol>
                <a:gridCol w="632669">
                  <a:extLst>
                    <a:ext uri="{9D8B030D-6E8A-4147-A177-3AD203B41FA5}">
                      <a16:colId xmlns:a16="http://schemas.microsoft.com/office/drawing/2014/main" val="1093343411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506313080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465865434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4084631161"/>
                    </a:ext>
                  </a:extLst>
                </a:gridCol>
                <a:gridCol w="1050886">
                  <a:extLst>
                    <a:ext uri="{9D8B030D-6E8A-4147-A177-3AD203B41FA5}">
                      <a16:colId xmlns:a16="http://schemas.microsoft.com/office/drawing/2014/main" val="277606086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928427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9119206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25406737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04857484"/>
                    </a:ext>
                  </a:extLst>
                </a:gridCol>
                <a:gridCol w="590528">
                  <a:extLst>
                    <a:ext uri="{9D8B030D-6E8A-4147-A177-3AD203B41FA5}">
                      <a16:colId xmlns:a16="http://schemas.microsoft.com/office/drawing/2014/main" val="3639643126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1122948968"/>
                    </a:ext>
                  </a:extLst>
                </a:gridCol>
              </a:tblGrid>
              <a:tr h="296207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выпуск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 затраты, всего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амортизация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Недоамортизированная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элементы промежуточного потребления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Косвенные налоги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продукты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Импорт благ и услуг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703540"/>
                  </a:ext>
                </a:extLst>
              </a:tr>
              <a:tr h="962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Материальное производство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317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514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596015"/>
                  </a:ext>
                </a:extLst>
              </a:tr>
              <a:tr h="3209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услуг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6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950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" y="1096283"/>
            <a:ext cx="88569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решения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 занятия </a:t>
            </a:r>
            <a:r>
              <a:rPr lang="ru-RU" sz="2000" b="1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имеющимся дополнительным показателям постройте счет образования доходов (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руб.):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внутренний продукт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на продукты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271;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импорт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начисления по соцстраху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начисления по соцстраху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основного капитала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производство -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производство - 8.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валовую заработную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плату наёмных работников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амортизацию основного капитала.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8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539552" y="332656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задачи 1.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570" y="1179904"/>
            <a:ext cx="895592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счета производства (</a:t>
            </a: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 7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переносим показатели: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ВВП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рыночных ценах (для раздела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«Ресурсы» счета образования доходов) – 1852;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на продукты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271;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косвенные налоги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разделу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«Ресурсы» счета образования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1852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величину валовой заработной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платы наёмных работников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разницу между ВВП и другими показателями доходов (чистыми косвенными налогами, валовой прибылью и начислениями на заработную плату по социальному страхованию). Валовая заработная плата наемных работников –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810 (= 1852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- 271 - 48 - (75 - 8) - 438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(203 + 15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)). </a:t>
            </a:r>
          </a:p>
        </p:txBody>
      </p:sp>
    </p:spTree>
    <p:extLst>
      <p:ext uri="{BB962C8B-B14F-4D97-AF65-F5344CB8AC3E}">
        <p14:creationId xmlns:p14="http://schemas.microsoft.com/office/powerpoint/2010/main" val="60904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78" y="1268760"/>
            <a:ext cx="881191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величину амортизации основного капитала как разницу между валовой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прибылью 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прибылью,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недоамортизированной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стоимостью основного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204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(= 438 -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205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- 29).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доходов.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5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2715036" y="116632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образования доходов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261175"/>
              </p:ext>
            </p:extLst>
          </p:nvPr>
        </p:nvGraphicFramePr>
        <p:xfrm>
          <a:off x="251518" y="836712"/>
          <a:ext cx="8712967" cy="6024320"/>
        </p:xfrm>
        <a:graphic>
          <a:graphicData uri="http://schemas.openxmlformats.org/drawingml/2006/table">
            <a:tbl>
              <a:tblPr firstRow="1" firstCol="1" bandRow="1"/>
              <a:tblGrid>
                <a:gridCol w="4032450">
                  <a:extLst>
                    <a:ext uri="{9D8B030D-6E8A-4147-A177-3AD203B41FA5}">
                      <a16:colId xmlns:a16="http://schemas.microsoft.com/office/drawing/2014/main" val="361829319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02779064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604517769"/>
                    </a:ext>
                  </a:extLst>
                </a:gridCol>
                <a:gridCol w="1008109">
                  <a:extLst>
                    <a:ext uri="{9D8B030D-6E8A-4147-A177-3AD203B41FA5}">
                      <a16:colId xmlns:a16="http://schemas.microsoft.com/office/drawing/2014/main" val="1270098408"/>
                    </a:ext>
                  </a:extLst>
                </a:gridCol>
              </a:tblGrid>
              <a:tr h="5996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630391"/>
                  </a:ext>
                </a:extLst>
              </a:tr>
              <a:tr h="282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272321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Чистые косвенные налоги на продукты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ВВП в рыночных ценах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1852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8827277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Чистые косвенные налоги на производство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24006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Чистые косвенные налоги на импорт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338436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 наёмных работников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906991"/>
                  </a:ext>
                </a:extLst>
              </a:tr>
              <a:tr h="282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Валовая прибыль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367788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Амортизация основного капитала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205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692343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Недоамортизированная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 основного капитала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990434"/>
                  </a:ext>
                </a:extLst>
              </a:tr>
              <a:tr h="282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Чистая прибыль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183034"/>
                  </a:ext>
                </a:extLst>
              </a:tr>
              <a:tr h="5543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1852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«Ресурсы»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1852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026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168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650" y="625515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6300;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затраты, всего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2286, в том числе амортизация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промежуточного потребления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1328;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383;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 и услуг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импорт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импорт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работников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1539.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образования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доходов.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валовую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чистую прибыль.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8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16" y="768474"/>
            <a:ext cx="88204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условные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(млн. руб.):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продукт (ВВП) в рыночных ценах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труда: резидентов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400, нерезидентов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операционная прибыль экономики </a:t>
            </a:r>
            <a:r>
              <a:rPr 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650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производство и импорт: уплаченные правительству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180, уплаченные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«остальному миру»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от правительства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«остального мира»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образования доходов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9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12026"/>
            <a:ext cx="86764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условные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капитала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основного капитала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работников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продукты и производство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продукты и производство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импорта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импорта по внутренним ценам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закупку импорта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образования доходов.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20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12026"/>
            <a:ext cx="8676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представлены условные данные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(млн. руб.):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образования доходов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валовую и чистую прибыль экономики.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 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998221"/>
              </p:ext>
            </p:extLst>
          </p:nvPr>
        </p:nvGraphicFramePr>
        <p:xfrm>
          <a:off x="251518" y="2135467"/>
          <a:ext cx="8784979" cy="4245863"/>
        </p:xfrm>
        <a:graphic>
          <a:graphicData uri="http://schemas.openxmlformats.org/drawingml/2006/table">
            <a:tbl>
              <a:tblPr firstRow="1" firstCol="1" bandRow="1"/>
              <a:tblGrid>
                <a:gridCol w="1816220">
                  <a:extLst>
                    <a:ext uri="{9D8B030D-6E8A-4147-A177-3AD203B41FA5}">
                      <a16:colId xmlns:a16="http://schemas.microsoft.com/office/drawing/2014/main" val="3590790945"/>
                    </a:ext>
                  </a:extLst>
                </a:gridCol>
                <a:gridCol w="632669">
                  <a:extLst>
                    <a:ext uri="{9D8B030D-6E8A-4147-A177-3AD203B41FA5}">
                      <a16:colId xmlns:a16="http://schemas.microsoft.com/office/drawing/2014/main" val="1093343411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506313080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465865434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4084631161"/>
                    </a:ext>
                  </a:extLst>
                </a:gridCol>
                <a:gridCol w="1050886">
                  <a:extLst>
                    <a:ext uri="{9D8B030D-6E8A-4147-A177-3AD203B41FA5}">
                      <a16:colId xmlns:a16="http://schemas.microsoft.com/office/drawing/2014/main" val="277606086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928427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9119206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25406737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04857484"/>
                    </a:ext>
                  </a:extLst>
                </a:gridCol>
                <a:gridCol w="590528">
                  <a:extLst>
                    <a:ext uri="{9D8B030D-6E8A-4147-A177-3AD203B41FA5}">
                      <a16:colId xmlns:a16="http://schemas.microsoft.com/office/drawing/2014/main" val="3639643126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1122948968"/>
                    </a:ext>
                  </a:extLst>
                </a:gridCol>
              </a:tblGrid>
              <a:tr h="296207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выпуск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 затраты, всего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амортизация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Недоамортизированная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элементы промежуточного потребления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Косвенные налоги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продукты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Импорт благ и услуг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703540"/>
                  </a:ext>
                </a:extLst>
              </a:tr>
              <a:tr h="962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Материальное производство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596015"/>
                  </a:ext>
                </a:extLst>
              </a:tr>
              <a:tr h="3209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услуг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6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26327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2375</TotalTime>
  <Words>764</Words>
  <Application>Microsoft Office PowerPoint</Application>
  <PresentationFormat>Экран (4:3)</PresentationFormat>
  <Paragraphs>183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образования доходов.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Admin</cp:lastModifiedBy>
  <cp:revision>179</cp:revision>
  <dcterms:created xsi:type="dcterms:W3CDTF">2004-02-20T08:27:47Z</dcterms:created>
  <dcterms:modified xsi:type="dcterms:W3CDTF">2023-05-22T07:37:10Z</dcterms:modified>
</cp:coreProperties>
</file>